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5" r:id="rId3"/>
    <p:sldId id="293" r:id="rId4"/>
    <p:sldId id="258" r:id="rId5"/>
    <p:sldId id="260" r:id="rId6"/>
    <p:sldId id="261" r:id="rId7"/>
    <p:sldId id="291" r:id="rId8"/>
    <p:sldId id="292" r:id="rId9"/>
    <p:sldId id="295" r:id="rId10"/>
    <p:sldId id="297" r:id="rId11"/>
    <p:sldId id="289" r:id="rId12"/>
    <p:sldId id="296" r:id="rId13"/>
    <p:sldId id="286" r:id="rId14"/>
    <p:sldId id="294" r:id="rId15"/>
    <p:sldId id="298" r:id="rId16"/>
    <p:sldId id="262" r:id="rId17"/>
    <p:sldId id="263" r:id="rId18"/>
    <p:sldId id="270" r:id="rId19"/>
    <p:sldId id="287" r:id="rId20"/>
    <p:sldId id="26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ris Toribio" initials="LT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4" autoAdjust="0"/>
    <p:restoredTop sz="94660"/>
  </p:normalViewPr>
  <p:slideViewPr>
    <p:cSldViewPr snapToGrid="0">
      <p:cViewPr>
        <p:scale>
          <a:sx n="81" d="100"/>
          <a:sy n="81" d="100"/>
        </p:scale>
        <p:origin x="-258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DO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7.7171078349248898E-2"/>
                  <c:y val="2.22633996166688E-7"/>
                </c:manualLayout>
              </c:layout>
              <c:tx>
                <c:rich>
                  <a:bodyPr/>
                  <a:lstStyle/>
                  <a:p>
                    <a:r>
                      <a:rPr lang="mr-IN" dirty="0">
                        <a:solidFill>
                          <a:srgbClr val="FF0000"/>
                        </a:solidFill>
                      </a:rPr>
                      <a:t>-2,168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7245734908136497E-2"/>
                  <c:y val="-3.12500000000000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3394520997375"/>
                  <c:y val="-3.12500000000000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4935528005807799"/>
                  <c:y val="-8.9253969063225096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0968224716591299"/>
                  <c:y val="2.5300127324382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9482841905400098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/>
                    <a:cs typeface="Arial"/>
                  </a:defRPr>
                </a:pPr>
                <a:endParaRPr lang="es-D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Manufacturing</c:v>
                </c:pt>
                <c:pt idx="1">
                  <c:v>Government</c:v>
                </c:pt>
                <c:pt idx="2">
                  <c:v>Educational Services</c:v>
                </c:pt>
                <c:pt idx="3">
                  <c:v>Finance and Insurance</c:v>
                </c:pt>
                <c:pt idx="4">
                  <c:v>Professional, Scientific, and Technical Services</c:v>
                </c:pt>
                <c:pt idx="5">
                  <c:v>Health Care</c:v>
                </c:pt>
              </c:strCache>
            </c:strRef>
          </c:cat>
          <c:val>
            <c:numRef>
              <c:f>Sheet1!$B$2:$B$7</c:f>
              <c:numCache>
                <c:formatCode>#,##0</c:formatCode>
                <c:ptCount val="6"/>
                <c:pt idx="0">
                  <c:v>-2168</c:v>
                </c:pt>
                <c:pt idx="1">
                  <c:v>10587</c:v>
                </c:pt>
                <c:pt idx="2">
                  <c:v>20113</c:v>
                </c:pt>
                <c:pt idx="3">
                  <c:v>28913</c:v>
                </c:pt>
                <c:pt idx="4">
                  <c:v>51522</c:v>
                </c:pt>
                <c:pt idx="5">
                  <c:v>84300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283648"/>
        <c:axId val="37949440"/>
      </c:barChart>
      <c:catAx>
        <c:axId val="5228364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anchor="t" anchorCtr="0"/>
          <a:lstStyle/>
          <a:p>
            <a:pPr algn="l">
              <a:defRPr sz="1400" b="1">
                <a:latin typeface="Arial"/>
                <a:cs typeface="Arial"/>
              </a:defRPr>
            </a:pPr>
            <a:endParaRPr lang="es-DO"/>
          </a:p>
        </c:txPr>
        <c:crossAx val="37949440"/>
        <c:crosses val="autoZero"/>
        <c:auto val="1"/>
        <c:lblAlgn val="ctr"/>
        <c:lblOffset val="100"/>
        <c:noMultiLvlLbl val="0"/>
      </c:catAx>
      <c:valAx>
        <c:axId val="37949440"/>
        <c:scaling>
          <c:orientation val="minMax"/>
          <c:min val="0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  <a:cs typeface="Arial"/>
              </a:defRPr>
            </a:pPr>
            <a:endParaRPr lang="es-DO"/>
          </a:p>
        </c:txPr>
        <c:crossAx val="522836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DO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DO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dLbl>
              <c:idx val="0"/>
              <c:layout>
                <c:manualLayout>
                  <c:x val="7.7171078349248898E-2"/>
                  <c:y val="2.22633996166688E-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384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788406768302899"/>
                  <c:y val="-3.124890770195629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23394520997375"/>
                  <c:y val="-3.12500000000000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4580918076729801"/>
                  <c:y val="-8.9253969063219903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6996593510917499"/>
                  <c:y val="2.530012732438240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29482841905400098"/>
                  <c:y val="0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"/>
                    <a:cs typeface="Arial"/>
                  </a:defRPr>
                </a:pPr>
                <a:endParaRPr lang="es-D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Professional, Scientific, and Technical Services</c:v>
                </c:pt>
                <c:pt idx="1">
                  <c:v>Transportation and Warehousing</c:v>
                </c:pt>
                <c:pt idx="2">
                  <c:v>Manufacturing</c:v>
                </c:pt>
                <c:pt idx="3">
                  <c:v>Educational Services</c:v>
                </c:pt>
                <c:pt idx="4">
                  <c:v>Health Care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384</c:v>
                </c:pt>
                <c:pt idx="1">
                  <c:v>613</c:v>
                </c:pt>
                <c:pt idx="2">
                  <c:v>767</c:v>
                </c:pt>
                <c:pt idx="3">
                  <c:v>898</c:v>
                </c:pt>
                <c:pt idx="4">
                  <c:v>1845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234496"/>
        <c:axId val="72236032"/>
      </c:barChart>
      <c:catAx>
        <c:axId val="7223449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Arial"/>
                <a:cs typeface="Arial"/>
              </a:defRPr>
            </a:pPr>
            <a:endParaRPr lang="es-DO"/>
          </a:p>
        </c:txPr>
        <c:crossAx val="72236032"/>
        <c:crosses val="autoZero"/>
        <c:auto val="1"/>
        <c:lblAlgn val="ctr"/>
        <c:lblOffset val="100"/>
        <c:noMultiLvlLbl val="0"/>
      </c:catAx>
      <c:valAx>
        <c:axId val="72236032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/>
                <a:cs typeface="Arial"/>
              </a:defRPr>
            </a:pPr>
            <a:endParaRPr lang="es-DO"/>
          </a:p>
        </c:txPr>
        <c:crossAx val="722344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DO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4E3EDE-BEDE-4946-9ADD-A2F281BBD307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CCE98-E61F-504B-A108-C89C81FCE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811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Increasingly competitive global economy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Workforce requires postsecondary education and work experience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Skills mismatch / skills gap </a:t>
            </a:r>
          </a:p>
          <a:p>
            <a:pPr marL="342900" indent="-342900">
              <a:spcAft>
                <a:spcPts val="1200"/>
              </a:spcAft>
              <a:buFont typeface="Arial"/>
              <a:buChar char="•"/>
            </a:pPr>
            <a:r>
              <a:rPr lang="en-US" sz="1200" dirty="0" smtClean="0">
                <a:latin typeface="Arial"/>
                <a:cs typeface="Arial"/>
              </a:rPr>
              <a:t>Un-/underemployment—especially for youth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B46FA-C200-FA4A-830A-76FA4A5B2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888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2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096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1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0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4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63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73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17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440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8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2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4C19C6-8362-4163-868B-A1EC7D2B41F8}" type="datetimeFigureOut">
              <a:rPr lang="en-US" smtClean="0"/>
              <a:t>8/15/2017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71F0D-D451-4C0D-AE3E-27ADDECE6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37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mailto:loris.toribio@lawrence.k12.ma.u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loris.toribio@lawrence.k12.ma.us" TargetMode="External"/><Relationship Id="rId2" Type="http://schemas.openxmlformats.org/officeDocument/2006/relationships/hyperlink" Target="mailto:acutler@necc.mass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9425" y="672523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accent1">
                    <a:lumMod val="75000"/>
                  </a:schemeClr>
                </a:solidFill>
              </a:rPr>
              <a:t>Early College @ NECC </a:t>
            </a:r>
            <a:endParaRPr lang="en-US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3609" y="3590758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School Year </a:t>
            </a:r>
          </a:p>
          <a:p>
            <a:r>
              <a:rPr lang="en-US" dirty="0" smtClean="0"/>
              <a:t>2017 - 2018</a:t>
            </a:r>
          </a:p>
          <a:p>
            <a:endParaRPr lang="en-US" dirty="0"/>
          </a:p>
          <a:p>
            <a:r>
              <a:rPr lang="en-US" dirty="0" smtClean="0"/>
              <a:t>Ms. Toribio – Lawrence Public Schools</a:t>
            </a:r>
          </a:p>
        </p:txBody>
      </p:sp>
      <p:pic>
        <p:nvPicPr>
          <p:cNvPr id="1026" name="Picture 2" descr="Image result for graduation cap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361" y="200693"/>
            <a:ext cx="1586496" cy="158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86273" y="5656552"/>
            <a:ext cx="3185628" cy="1058578"/>
          </a:xfrm>
          <a:prstGeom prst="rect">
            <a:avLst/>
          </a:prstGeom>
        </p:spPr>
      </p:pic>
      <p:pic>
        <p:nvPicPr>
          <p:cNvPr id="6" name="Picture 5" descr="2014-LPS-Header-Desig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842" y="5565675"/>
            <a:ext cx="3721000" cy="124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7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 Computer &amp; Information Science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299"/>
            <a:ext cx="10515600" cy="46206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500" b="1" dirty="0"/>
              <a:t>Problem-solvers</a:t>
            </a:r>
            <a:r>
              <a:rPr lang="en-US" sz="3500" b="1" dirty="0" smtClean="0"/>
              <a:t>, Innovators, Analysts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dirty="0" smtClean="0"/>
              <a:t>Computer scientists use technology to solve-problems, write software to make computers accomplish tasks more efficiently and to develop apps.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Careers and Median Income: </a:t>
            </a:r>
            <a:r>
              <a:rPr lang="en-US" dirty="0" smtClean="0"/>
              <a:t>Computer Programmer ($79,530), Hardware Engineer ($111,730), Software Developer ($69,083), Systems Manager ($147,024), Web Developer ($66,238), Systems Analyst ($63,924), Database Administrator ($71,429), IT Architect ($132,477)</a:t>
            </a:r>
          </a:p>
          <a:p>
            <a:r>
              <a:rPr lang="en-US" b="1" dirty="0" smtClean="0"/>
              <a:t>Program </a:t>
            </a:r>
            <a:r>
              <a:rPr lang="en-US" b="1" dirty="0"/>
              <a:t>Track: </a:t>
            </a:r>
            <a:r>
              <a:rPr lang="en-US" dirty="0"/>
              <a:t>If you begin the </a:t>
            </a:r>
            <a:r>
              <a:rPr lang="en-US" dirty="0" smtClean="0"/>
              <a:t>CIS </a:t>
            </a:r>
            <a:r>
              <a:rPr lang="en-US" dirty="0"/>
              <a:t>program at NECC, you are able to transfer to: </a:t>
            </a:r>
            <a:r>
              <a:rPr lang="en-US" dirty="0" smtClean="0"/>
              <a:t>UMass Lowell and Lyndon State</a:t>
            </a:r>
          </a:p>
          <a:p>
            <a:r>
              <a:rPr lang="en-US" b="1" dirty="0"/>
              <a:t>Pre-Requisite</a:t>
            </a:r>
            <a:r>
              <a:rPr lang="en-US" dirty="0"/>
              <a:t>: Place into College Level Math (MAT 115 or higher) on the </a:t>
            </a:r>
            <a:r>
              <a:rPr lang="en-US" dirty="0" smtClean="0"/>
              <a:t>ACCUPLACER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5359" y="279886"/>
            <a:ext cx="2506566" cy="124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9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Health Careers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633"/>
            <a:ext cx="10515600" cy="467433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500" b="1" dirty="0" smtClean="0"/>
              <a:t>Healers, Problem-Solvers, Caretakers</a:t>
            </a:r>
          </a:p>
          <a:p>
            <a:pPr marL="0" indent="0">
              <a:buNone/>
            </a:pPr>
            <a:endParaRPr lang="en-US" sz="3500" b="1" dirty="0" smtClean="0"/>
          </a:p>
          <a:p>
            <a:pPr marL="0" indent="0">
              <a:buNone/>
            </a:pPr>
            <a:r>
              <a:rPr lang="en-US" dirty="0" smtClean="0"/>
              <a:t>Health professionals study, diagnose, treat and prevent human illness, injury and other impairments. </a:t>
            </a:r>
            <a:endParaRPr lang="en-US" sz="900" dirty="0"/>
          </a:p>
          <a:p>
            <a:pPr marL="0" indent="0">
              <a:buNone/>
            </a:pPr>
            <a:endParaRPr lang="en-US" sz="600" b="1" dirty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Careers: </a:t>
            </a:r>
            <a:r>
              <a:rPr lang="en-US" dirty="0" smtClean="0">
                <a:solidFill>
                  <a:prstClr val="black"/>
                </a:solidFill>
              </a:rPr>
              <a:t>Physician ($190,060), Medical assistant ($30,550),  Licensed practical nurse ($42,400), Therapist ($71,760), Registered nurse ($67,930),  Pharmacist ($114,950), Clinical laboratory technician ($49,070), Dental assistant ($35,080)</a:t>
            </a:r>
          </a:p>
          <a:p>
            <a:r>
              <a:rPr lang="en-US" b="1" dirty="0" smtClean="0"/>
              <a:t>Program </a:t>
            </a:r>
            <a:r>
              <a:rPr lang="en-US" b="1" dirty="0"/>
              <a:t>Track: </a:t>
            </a:r>
            <a:r>
              <a:rPr lang="en-US" dirty="0"/>
              <a:t>If you begin the </a:t>
            </a:r>
            <a:r>
              <a:rPr lang="en-US" dirty="0" smtClean="0"/>
              <a:t>Health </a:t>
            </a:r>
            <a:r>
              <a:rPr lang="en-US" dirty="0"/>
              <a:t>program at NECC, you are able to transfer to: </a:t>
            </a:r>
            <a:r>
              <a:rPr lang="en-US" dirty="0" smtClean="0"/>
              <a:t>Regis College, Cambridge College, Framingham State and more!</a:t>
            </a:r>
          </a:p>
          <a:p>
            <a:r>
              <a:rPr lang="en-US" b="1" dirty="0" smtClean="0"/>
              <a:t>Pre</a:t>
            </a:r>
            <a:r>
              <a:rPr lang="en-US" b="1" dirty="0"/>
              <a:t>-Requisite</a:t>
            </a:r>
            <a:r>
              <a:rPr lang="en-US" dirty="0"/>
              <a:t>: Place into </a:t>
            </a:r>
            <a:r>
              <a:rPr lang="en-US" dirty="0" smtClean="0"/>
              <a:t>College English (ENG 101) </a:t>
            </a:r>
            <a:r>
              <a:rPr lang="en-US" dirty="0"/>
              <a:t>on the ACCUPLACER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964" y="480798"/>
            <a:ext cx="1936248" cy="101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1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079"/>
            <a:ext cx="10515600" cy="474588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200" b="1" dirty="0" smtClean="0"/>
              <a:t>Leaders, </a:t>
            </a:r>
            <a:r>
              <a:rPr lang="en-US" sz="3200" b="1" dirty="0"/>
              <a:t>Problem-Solvers, </a:t>
            </a:r>
            <a:r>
              <a:rPr lang="en-US" sz="3200" b="1" dirty="0" smtClean="0"/>
              <a:t>Change-makers</a:t>
            </a:r>
          </a:p>
          <a:p>
            <a:pPr marL="0" indent="0" algn="ctr">
              <a:buNone/>
            </a:pPr>
            <a:endParaRPr lang="en-US" sz="600" dirty="0"/>
          </a:p>
          <a:p>
            <a:pPr marL="0" indent="0">
              <a:buNone/>
            </a:pPr>
            <a:r>
              <a:rPr lang="en-US" dirty="0" smtClean="0">
                <a:solidFill>
                  <a:prstClr val="black"/>
                </a:solidFill>
              </a:rPr>
              <a:t>Educators help shape the future with a career in education. Educators work with any age group through teaching, counseling, or coordinating programs. A background in education can lead to careers in schools, government, business, and law. </a:t>
            </a:r>
          </a:p>
          <a:p>
            <a:pPr marL="0" indent="0">
              <a:buNone/>
            </a:pPr>
            <a:endParaRPr lang="en-US" sz="800" dirty="0" smtClean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Careers: </a:t>
            </a:r>
            <a:r>
              <a:rPr lang="en-US" dirty="0" smtClean="0">
                <a:solidFill>
                  <a:prstClr val="black"/>
                </a:solidFill>
              </a:rPr>
              <a:t>Pre-K-12 teachers ($45,028), </a:t>
            </a:r>
            <a:r>
              <a:rPr lang="en-US" dirty="0">
                <a:solidFill>
                  <a:prstClr val="black"/>
                </a:solidFill>
              </a:rPr>
              <a:t>C</a:t>
            </a:r>
            <a:r>
              <a:rPr lang="en-US" dirty="0" smtClean="0">
                <a:solidFill>
                  <a:prstClr val="black"/>
                </a:solidFill>
              </a:rPr>
              <a:t>ollege professors ($50,032-$126,981), Administrators ($64,000-$96,000), Counselors ($70,000), Librarians ($57,680), Museum educator ($48,289), Superintendent ($151,885) </a:t>
            </a:r>
          </a:p>
          <a:p>
            <a:r>
              <a:rPr lang="en-US" b="1" dirty="0" smtClean="0"/>
              <a:t>Program </a:t>
            </a:r>
            <a:r>
              <a:rPr lang="en-US" b="1" dirty="0"/>
              <a:t>Track: </a:t>
            </a:r>
            <a:r>
              <a:rPr lang="en-US" dirty="0"/>
              <a:t>If you begin the </a:t>
            </a:r>
            <a:r>
              <a:rPr lang="en-US" dirty="0" smtClean="0"/>
              <a:t>Education </a:t>
            </a:r>
            <a:r>
              <a:rPr lang="en-US" dirty="0"/>
              <a:t>program at NECC, you are able to transfer to: </a:t>
            </a:r>
            <a:r>
              <a:rPr lang="en-US" dirty="0" smtClean="0"/>
              <a:t>Fitchburg State, Cambridge College, Merrimack College and more!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en-US" b="1" dirty="0"/>
              <a:t>Pre-Requisite</a:t>
            </a:r>
            <a:r>
              <a:rPr lang="en-US" dirty="0"/>
              <a:t>: Place into College English (ENG 101) on the ACCUPLACER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5449" y="193024"/>
            <a:ext cx="2623508" cy="130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79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ACCUPLACER </a:t>
            </a:r>
            <a:r>
              <a:rPr lang="en-US" b="1" dirty="0" smtClean="0"/>
              <a:t>|Results and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 smtClean="0"/>
              <a:t>Assessment </a:t>
            </a:r>
            <a:r>
              <a:rPr lang="en-US" b="1" dirty="0"/>
              <a:t>that tests your knowledge </a:t>
            </a:r>
            <a:r>
              <a:rPr lang="en-US" b="1" dirty="0" smtClean="0"/>
              <a:t>in </a:t>
            </a:r>
            <a:r>
              <a:rPr lang="en-US" b="1" dirty="0"/>
              <a:t>Math, Reading and </a:t>
            </a:r>
            <a:r>
              <a:rPr lang="en-US" b="1" dirty="0" smtClean="0"/>
              <a:t>Writing</a:t>
            </a:r>
          </a:p>
          <a:p>
            <a:pPr marL="0" indent="0">
              <a:lnSpc>
                <a:spcPct val="100000"/>
              </a:lnSpc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Data Snapshot</a:t>
            </a:r>
          </a:p>
          <a:p>
            <a:pPr lvl="1"/>
            <a:r>
              <a:rPr lang="en-US" sz="2800" dirty="0" smtClean="0"/>
              <a:t>Of the 10GA students who took the ACCUPLACER</a:t>
            </a:r>
          </a:p>
          <a:p>
            <a:pPr lvl="2"/>
            <a:r>
              <a:rPr lang="en-US" sz="2800" dirty="0" smtClean="0"/>
              <a:t>62% placed into college level courses</a:t>
            </a:r>
          </a:p>
          <a:p>
            <a:pPr lvl="2"/>
            <a:r>
              <a:rPr lang="en-US" sz="2800" dirty="0" smtClean="0"/>
              <a:t>40% placed into college Math</a:t>
            </a:r>
          </a:p>
          <a:p>
            <a:pPr lvl="2"/>
            <a:r>
              <a:rPr lang="en-US" sz="2800" dirty="0"/>
              <a:t>3</a:t>
            </a:r>
            <a:r>
              <a:rPr lang="en-US" sz="2800" dirty="0" smtClean="0"/>
              <a:t>7% placed into college English (6 placed into Honors!)</a:t>
            </a:r>
          </a:p>
          <a:p>
            <a:pPr lvl="2"/>
            <a:r>
              <a:rPr lang="en-US" sz="2800" dirty="0" smtClean="0"/>
              <a:t>19% placed into both college Math and College English</a:t>
            </a:r>
          </a:p>
          <a:p>
            <a:pPr lvl="1"/>
            <a:endParaRPr lang="en-US" b="1" dirty="0" smtClean="0"/>
          </a:p>
          <a:p>
            <a:endParaRPr lang="en-US" dirty="0"/>
          </a:p>
        </p:txBody>
      </p:sp>
      <p:pic>
        <p:nvPicPr>
          <p:cNvPr id="5" name="Picture 2" descr="Image result for accuplace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704" y="0"/>
            <a:ext cx="3245048" cy="189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05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ACCUPLACER </a:t>
            </a:r>
            <a:r>
              <a:rPr lang="en-US" b="1" dirty="0" smtClean="0"/>
              <a:t>|Selecting Your Pathway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3500" dirty="0" smtClean="0"/>
              <a:t>The forms you received from your advisor tell you your college level placement and your eligibility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dirty="0" smtClean="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3500" dirty="0" smtClean="0"/>
              <a:t>Please rank the pathways in order of preference (1 = Most Preferred, 4 = Least Preferred)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3500" dirty="0" smtClean="0"/>
              <a:t>Turn in your form to me or Ms. Vega on your way out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US" sz="3500" dirty="0" smtClean="0"/>
              <a:t>You will register for your college courses in June!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endParaRPr lang="en-US" dirty="0" smtClean="0"/>
          </a:p>
          <a:p>
            <a:pPr marL="0" indent="0">
              <a:lnSpc>
                <a:spcPct val="100000"/>
              </a:lnSpc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31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66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  <a:t>Early </a:t>
            </a:r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College </a:t>
            </a:r>
            <a:r>
              <a:rPr lang="en-US" sz="4900" b="1" dirty="0" smtClean="0">
                <a:solidFill>
                  <a:srgbClr val="000000"/>
                </a:solidFill>
              </a:rPr>
              <a:t>| Program Details</a:t>
            </a:r>
            <a:endParaRPr lang="en-US" sz="49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13115"/>
            <a:ext cx="10515600" cy="4463848"/>
          </a:xfrm>
        </p:spPr>
        <p:txBody>
          <a:bodyPr/>
          <a:lstStyle/>
          <a:p>
            <a:r>
              <a:rPr lang="en-US" dirty="0" smtClean="0"/>
              <a:t>Morning classes at LHS with LHS teachers</a:t>
            </a:r>
          </a:p>
          <a:p>
            <a:r>
              <a:rPr lang="en-US" dirty="0" smtClean="0"/>
              <a:t>Afternoon classes at NECC with NECC professors</a:t>
            </a:r>
          </a:p>
          <a:p>
            <a:r>
              <a:rPr lang="en-US" dirty="0" smtClean="0"/>
              <a:t>Classes </a:t>
            </a:r>
            <a:r>
              <a:rPr lang="en-US" dirty="0"/>
              <a:t>will run M/W and T/</a:t>
            </a:r>
            <a:r>
              <a:rPr lang="en-US" dirty="0" err="1"/>
              <a:t>Th</a:t>
            </a:r>
            <a:r>
              <a:rPr lang="en-US" dirty="0"/>
              <a:t> with labs on Fridays (if you take science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i="1" dirty="0" smtClean="0"/>
              <a:t>Sample Schedule</a:t>
            </a:r>
            <a:endParaRPr lang="en-US" i="1" dirty="0"/>
          </a:p>
        </p:txBody>
      </p:sp>
      <p:pic>
        <p:nvPicPr>
          <p:cNvPr id="5" name="Picture 4" descr="Screenshot_5_17_17__7_40_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15" y="4295075"/>
            <a:ext cx="10715299" cy="236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14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47" y="2507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Early College </a:t>
            </a:r>
            <a:r>
              <a:rPr lang="en-US" sz="4900" b="1" dirty="0" smtClean="0">
                <a:solidFill>
                  <a:srgbClr val="000000"/>
                </a:solidFill>
              </a:rPr>
              <a:t>| Calendar</a:t>
            </a:r>
            <a:endParaRPr lang="en-US" sz="49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3820"/>
            <a:ext cx="10515600" cy="4563143"/>
          </a:xfrm>
        </p:spPr>
        <p:txBody>
          <a:bodyPr>
            <a:noAutofit/>
          </a:bodyPr>
          <a:lstStyle/>
          <a:p>
            <a:r>
              <a:rPr lang="en-US" sz="3600" dirty="0" smtClean="0"/>
              <a:t>Classes will be on the college calendar</a:t>
            </a:r>
          </a:p>
          <a:p>
            <a:pPr lvl="1"/>
            <a:r>
              <a:rPr lang="en-US" sz="3200" dirty="0" smtClean="0"/>
              <a:t>Fall 2017 semester (September-December)</a:t>
            </a:r>
          </a:p>
          <a:p>
            <a:pPr lvl="1"/>
            <a:r>
              <a:rPr lang="en-US" sz="3200" dirty="0" smtClean="0"/>
              <a:t>Spring 2018 semester (January-May)</a:t>
            </a:r>
          </a:p>
          <a:p>
            <a:pPr lvl="1"/>
            <a:r>
              <a:rPr lang="en-US" sz="3200" dirty="0" smtClean="0"/>
              <a:t>Class schedules will vary, but generally will be the last two blocks of your regular LHS schedule</a:t>
            </a:r>
          </a:p>
          <a:p>
            <a:pPr marL="1371600" lvl="3" indent="0">
              <a:buNone/>
            </a:pPr>
            <a:endParaRPr lang="en-US" dirty="0" smtClean="0"/>
          </a:p>
          <a:p>
            <a:pPr lvl="1"/>
            <a:r>
              <a:rPr lang="en-US" sz="3200" dirty="0" smtClean="0"/>
              <a:t>Break and Holidays will follow the college calendar</a:t>
            </a:r>
          </a:p>
          <a:p>
            <a:pPr lvl="2"/>
            <a:r>
              <a:rPr lang="en-US" sz="2800" dirty="0" smtClean="0"/>
              <a:t>For example: Spring Break is different from the High School Spring Break</a:t>
            </a:r>
          </a:p>
          <a:p>
            <a:pPr marL="914400" lvl="2" indent="0">
              <a:buNone/>
            </a:pPr>
            <a:endParaRPr lang="en-US" sz="2800" b="1" dirty="0" smtClean="0"/>
          </a:p>
          <a:p>
            <a:pPr lvl="2"/>
            <a:endParaRPr lang="en-US" sz="2800" b="1" dirty="0"/>
          </a:p>
          <a:p>
            <a:pPr marL="0" indent="0">
              <a:buNone/>
            </a:pPr>
            <a:endParaRPr lang="en-US" sz="3600" b="1" dirty="0" smtClean="0"/>
          </a:p>
        </p:txBody>
      </p:sp>
      <p:pic>
        <p:nvPicPr>
          <p:cNvPr id="4098" name="Picture 2" descr="Image result for schedule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789" y="1"/>
            <a:ext cx="1645870" cy="164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39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Joining the Program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4000" dirty="0" smtClean="0"/>
              <a:t>Fill out your preference on the form you have received from your Advisory teacher</a:t>
            </a:r>
          </a:p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4000" dirty="0" smtClean="0"/>
              <a:t>Submit </a:t>
            </a:r>
            <a:r>
              <a:rPr lang="en-US" sz="4000" dirty="0"/>
              <a:t>Student-Parent Agreement </a:t>
            </a:r>
            <a:r>
              <a:rPr lang="en-US" sz="4000" dirty="0" smtClean="0"/>
              <a:t>Form</a:t>
            </a:r>
          </a:p>
          <a:p>
            <a:pPr marL="742950" indent="-742950">
              <a:lnSpc>
                <a:spcPct val="100000"/>
              </a:lnSpc>
              <a:buFont typeface="+mj-lt"/>
              <a:buAutoNum type="arabicPeriod"/>
            </a:pPr>
            <a:r>
              <a:rPr lang="en-US" sz="4000" dirty="0" smtClean="0"/>
              <a:t>Register for Classes (first week of June)</a:t>
            </a:r>
          </a:p>
        </p:txBody>
      </p:sp>
      <p:pic>
        <p:nvPicPr>
          <p:cNvPr id="7170" name="Picture 2" descr="Image result for hand raised emoji light br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196" y="109084"/>
            <a:ext cx="1581604" cy="158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01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Student Parent Agreement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9398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Please have your parents read and sign the student-parent agreement form and bring to your Ms. Vega by </a:t>
            </a:r>
            <a:r>
              <a:rPr lang="en-US" sz="4400" dirty="0" smtClean="0">
                <a:solidFill>
                  <a:srgbClr val="FF0000"/>
                </a:solidFill>
              </a:rPr>
              <a:t>June 1st, 2017</a:t>
            </a:r>
          </a:p>
          <a:p>
            <a:pPr marL="0" indent="0">
              <a:buNone/>
            </a:pPr>
            <a:endParaRPr lang="en-US" sz="5400" dirty="0"/>
          </a:p>
        </p:txBody>
      </p:sp>
      <p:pic>
        <p:nvPicPr>
          <p:cNvPr id="5" name="Picture 4" descr="Logo-Color__Corrected_We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48554" y="5605463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2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Questions?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592"/>
            <a:ext cx="10515600" cy="46853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If you have any questions, you can message by texting </a:t>
            </a:r>
            <a:r>
              <a:rPr lang="en-US" b="1" dirty="0" smtClean="0"/>
              <a:t>@g86673 </a:t>
            </a:r>
            <a:r>
              <a:rPr lang="en-US" dirty="0" smtClean="0"/>
              <a:t>to  the number </a:t>
            </a:r>
            <a:r>
              <a:rPr lang="en-US" b="1" dirty="0" smtClean="0"/>
              <a:t>81010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Or you can email me at </a:t>
            </a:r>
            <a:r>
              <a:rPr lang="en-US" dirty="0" smtClean="0">
                <a:hlinkClick r:id="rId2"/>
              </a:rPr>
              <a:t>loris.toribio@lawrence.k12.ma.us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Image result for questions emoj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645" y="308297"/>
            <a:ext cx="1125869" cy="1125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mi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535" y="1991565"/>
            <a:ext cx="2339145" cy="333328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39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738" y="355600"/>
            <a:ext cx="10922924" cy="1325563"/>
          </a:xfrm>
        </p:spPr>
        <p:txBody>
          <a:bodyPr>
            <a:normAutofit fontScale="90000"/>
          </a:bodyPr>
          <a:lstStyle/>
          <a:p>
            <a:r>
              <a:rPr lang="en-US" sz="6000" b="1" dirty="0" smtClean="0">
                <a:solidFill>
                  <a:schemeClr val="accent1">
                    <a:lumMod val="75000"/>
                  </a:schemeClr>
                </a:solidFill>
              </a:rPr>
              <a:t>Ms. Toribio </a:t>
            </a:r>
            <a:r>
              <a:rPr lang="en-US" sz="6000" b="1" dirty="0" smtClean="0"/>
              <a:t>| Early College Coordinator</a:t>
            </a:r>
            <a:r>
              <a:rPr lang="en-US" sz="5400" dirty="0"/>
              <a:t/>
            </a:r>
            <a:br>
              <a:rPr lang="en-US" sz="5400" dirty="0"/>
            </a:b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Born in DR, raised in Lawrence</a:t>
            </a:r>
          </a:p>
          <a:p>
            <a:r>
              <a:rPr lang="en-US" dirty="0" smtClean="0"/>
              <a:t>LPS, Nobles, Penn, BU</a:t>
            </a:r>
          </a:p>
          <a:p>
            <a:r>
              <a:rPr lang="en-US" dirty="0" smtClean="0"/>
              <a:t>Intellectual Property Law</a:t>
            </a:r>
          </a:p>
          <a:p>
            <a:r>
              <a:rPr lang="en-US" dirty="0" smtClean="0"/>
              <a:t>Manager at College Prep Program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Science Teacher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9"/>
          <a:stretch/>
        </p:blipFill>
        <p:spPr>
          <a:xfrm>
            <a:off x="8171497" y="2113188"/>
            <a:ext cx="2953701" cy="31697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3869" y="1868834"/>
            <a:ext cx="5220393" cy="41876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9788" y="1681163"/>
            <a:ext cx="5183188" cy="82391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Do I Do?</a:t>
            </a:r>
            <a:endParaRPr lang="en-US" sz="4400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839787" y="2559539"/>
            <a:ext cx="5157787" cy="3684588"/>
          </a:xfrm>
        </p:spPr>
        <p:txBody>
          <a:bodyPr/>
          <a:lstStyle/>
          <a:p>
            <a:r>
              <a:rPr lang="en-US" dirty="0" smtClean="0"/>
              <a:t>Focus on college </a:t>
            </a:r>
            <a:r>
              <a:rPr lang="en-US" i="1" dirty="0" smtClean="0"/>
              <a:t>and</a:t>
            </a:r>
            <a:r>
              <a:rPr lang="en-US" dirty="0" smtClean="0"/>
              <a:t> career readiness</a:t>
            </a:r>
          </a:p>
          <a:p>
            <a:r>
              <a:rPr lang="en-US" dirty="0" smtClean="0"/>
              <a:t>Create opportunities for you to take college classes in high school (i.e. Dual Enrollment, Early College)</a:t>
            </a:r>
          </a:p>
          <a:p>
            <a:r>
              <a:rPr lang="en-US" dirty="0" smtClean="0"/>
              <a:t>Create opportunities for you to explore different career options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3860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Contact Information</a:t>
            </a:r>
            <a:endParaRPr lang="en-US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19" y="1503507"/>
            <a:ext cx="10515600" cy="4351338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marL="0" indent="0" algn="ctr">
              <a:buNone/>
            </a:pPr>
            <a:endParaRPr lang="en-US" sz="3600" dirty="0" smtClean="0"/>
          </a:p>
          <a:p>
            <a:pPr algn="ctr">
              <a:buNone/>
            </a:pPr>
            <a:r>
              <a:rPr lang="en-US" sz="3600" dirty="0" smtClean="0"/>
              <a:t>Adam Cutler – PK12 </a:t>
            </a:r>
            <a:r>
              <a:rPr lang="en-US" sz="3600" dirty="0"/>
              <a:t>Partnerships-NECC</a:t>
            </a:r>
          </a:p>
          <a:p>
            <a:pPr algn="ctr">
              <a:buNone/>
            </a:pPr>
            <a:r>
              <a:rPr lang="en-US" sz="3600" dirty="0" smtClean="0"/>
              <a:t>978.738.7546| </a:t>
            </a:r>
            <a:r>
              <a:rPr lang="en-US" sz="3600" dirty="0" smtClean="0">
                <a:hlinkClick r:id="rId2"/>
              </a:rPr>
              <a:t>acutler@necc.mass.edu</a:t>
            </a:r>
            <a:r>
              <a:rPr lang="en-US" sz="3600" dirty="0" smtClean="0"/>
              <a:t>                 </a:t>
            </a:r>
            <a:endParaRPr lang="en-US" sz="3600" dirty="0"/>
          </a:p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 smtClean="0"/>
              <a:t>Ms. Toribio – Early College Coordinator</a:t>
            </a:r>
          </a:p>
          <a:p>
            <a:pPr marL="0" indent="0" algn="ctr">
              <a:buNone/>
            </a:pPr>
            <a:r>
              <a:rPr lang="en-US" sz="3600" dirty="0" smtClean="0"/>
              <a:t>978.975.5905 x25612 |</a:t>
            </a:r>
            <a:r>
              <a:rPr lang="en-US" sz="3600" dirty="0" smtClean="0">
                <a:hlinkClick r:id="rId3"/>
              </a:rPr>
              <a:t>loris.toribio@lawrence.k12.ma.us</a:t>
            </a: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Room B230 (Near GEAR UP offices!)</a:t>
            </a:r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029696" y="2152623"/>
            <a:ext cx="1352894" cy="1352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39"/>
          <a:stretch/>
        </p:blipFill>
        <p:spPr>
          <a:xfrm>
            <a:off x="10324063" y="4217435"/>
            <a:ext cx="1352894" cy="145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1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The Challenge We Face</a:t>
            </a:r>
            <a:endParaRPr lang="en-US" sz="4900" b="1" dirty="0"/>
          </a:p>
        </p:txBody>
      </p:sp>
      <p:pic>
        <p:nvPicPr>
          <p:cNvPr id="7" name="Picture 2" descr="http://i.stack.imgur.com/a1IF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1583" y="1624505"/>
            <a:ext cx="5778256" cy="503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674473" y="2567549"/>
            <a:ext cx="521394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Roughly </a:t>
            </a:r>
            <a:r>
              <a:rPr lang="en-US" sz="4000" b="1" dirty="0" smtClean="0">
                <a:solidFill>
                  <a:srgbClr val="953735"/>
                </a:solidFill>
                <a:latin typeface="Arial"/>
                <a:cs typeface="Arial"/>
              </a:rPr>
              <a:t>HALF</a:t>
            </a:r>
            <a:r>
              <a:rPr lang="en-US" sz="2200" b="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of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all Americans reach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/>
            </a:r>
            <a:b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</a:b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their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mid-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20s </a:t>
            </a:r>
            <a:r>
              <a:rPr lang="en-US" sz="2800" dirty="0" smtClean="0">
                <a:solidFill>
                  <a:srgbClr val="953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the skills or credentials</a:t>
            </a:r>
            <a:r>
              <a:rPr lang="en-US" sz="2200" dirty="0" smtClean="0">
                <a:solidFill>
                  <a:srgbClr val="9537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for success in today’s increasingly demanding economy</a:t>
            </a:r>
          </a:p>
          <a:p>
            <a:pPr algn="ctr">
              <a:spcAft>
                <a:spcPts val="600"/>
              </a:spcAft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540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809" y="3253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Early College </a:t>
            </a:r>
            <a:r>
              <a:rPr lang="en-US" sz="5400" b="1" dirty="0" smtClean="0">
                <a:solidFill>
                  <a:srgbClr val="000000"/>
                </a:solidFill>
              </a:rPr>
              <a:t>|Benefits</a:t>
            </a:r>
            <a:endParaRPr lang="en-US" sz="54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Earn high school </a:t>
            </a:r>
            <a:r>
              <a:rPr lang="en-US" i="1" dirty="0" smtClean="0"/>
              <a:t>and</a:t>
            </a:r>
            <a:r>
              <a:rPr lang="en-US" dirty="0" smtClean="0"/>
              <a:t> college credit at the same time </a:t>
            </a:r>
          </a:p>
          <a:p>
            <a:r>
              <a:rPr lang="en-US" dirty="0" smtClean="0"/>
              <a:t>Learn </a:t>
            </a:r>
            <a:r>
              <a:rPr lang="en-US" dirty="0"/>
              <a:t>the in and outs of what it takes to be a </a:t>
            </a:r>
            <a:r>
              <a:rPr lang="en-US" b="1" i="1" dirty="0"/>
              <a:t>successful college </a:t>
            </a:r>
            <a:r>
              <a:rPr lang="en-US" b="1" i="1" dirty="0" smtClean="0"/>
              <a:t>student</a:t>
            </a:r>
          </a:p>
          <a:p>
            <a:r>
              <a:rPr lang="en-US" dirty="0" smtClean="0"/>
              <a:t>Finish college early</a:t>
            </a:r>
          </a:p>
          <a:p>
            <a:r>
              <a:rPr lang="en-US" dirty="0" smtClean="0"/>
              <a:t>Experience college while in high school </a:t>
            </a:r>
          </a:p>
          <a:p>
            <a:r>
              <a:rPr lang="en-US" dirty="0" smtClean="0"/>
              <a:t>Save money on college tuition and fees</a:t>
            </a:r>
          </a:p>
          <a:p>
            <a:r>
              <a:rPr lang="en-US" b="1" i="1" dirty="0"/>
              <a:t>All classes fit into MASS TRANSFER BLOCK </a:t>
            </a:r>
            <a:endParaRPr lang="en-US" b="1" i="1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4" name="Picture 2" descr="Image result for graduation cap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006" y="207926"/>
            <a:ext cx="1276984" cy="127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Image result for keys emoji transparent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48" y="2894146"/>
            <a:ext cx="791280" cy="79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 result for keys emoji transparent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70" y="3966021"/>
            <a:ext cx="791280" cy="79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5850" y="4758741"/>
            <a:ext cx="2077393" cy="483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4062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NECC </a:t>
            </a:r>
            <a:r>
              <a:rPr lang="en-US" sz="4900" b="1" dirty="0" smtClean="0">
                <a:solidFill>
                  <a:srgbClr val="000000"/>
                </a:solidFill>
              </a:rPr>
              <a:t>| College Experience</a:t>
            </a:r>
            <a:endParaRPr lang="en-US" sz="49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8943"/>
            <a:ext cx="10515600" cy="4198019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Access to NECC resources</a:t>
            </a:r>
          </a:p>
          <a:p>
            <a:pPr lvl="1"/>
            <a:r>
              <a:rPr lang="en-US" sz="3900" dirty="0" smtClean="0"/>
              <a:t>NECC student ID</a:t>
            </a:r>
          </a:p>
          <a:p>
            <a:pPr lvl="1"/>
            <a:r>
              <a:rPr lang="en-US" sz="3900" dirty="0" smtClean="0"/>
              <a:t>Access to the gym (Haverhill Campus) and the YMCA-Lawrence</a:t>
            </a:r>
          </a:p>
          <a:p>
            <a:pPr lvl="1"/>
            <a:r>
              <a:rPr lang="en-US" sz="3900" dirty="0" smtClean="0"/>
              <a:t>Discounts (Museums and restaurants)</a:t>
            </a:r>
          </a:p>
          <a:p>
            <a:pPr lvl="1"/>
            <a:r>
              <a:rPr lang="en-US" sz="3900" dirty="0" smtClean="0"/>
              <a:t>Computer labs  and WIFI access on campus</a:t>
            </a:r>
          </a:p>
          <a:p>
            <a:pPr lvl="1"/>
            <a:r>
              <a:rPr lang="en-US" sz="3900" dirty="0" smtClean="0"/>
              <a:t>Student Success Center</a:t>
            </a:r>
          </a:p>
          <a:p>
            <a:pPr lvl="1"/>
            <a:r>
              <a:rPr lang="en-US" sz="3900" dirty="0" smtClean="0"/>
              <a:t>Tutoring</a:t>
            </a:r>
          </a:p>
          <a:p>
            <a:pPr lvl="1"/>
            <a:r>
              <a:rPr lang="en-US" sz="3900" dirty="0" smtClean="0"/>
              <a:t>Student Engagement (Clubs and Activities)</a:t>
            </a:r>
            <a:endParaRPr lang="en-US" sz="3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r="5899"/>
          <a:stretch/>
        </p:blipFill>
        <p:spPr>
          <a:xfrm>
            <a:off x="8423833" y="365125"/>
            <a:ext cx="3441596" cy="221931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2" descr="C:\Users\fedwards\Pictures\NECC logoimagesCAN0G06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6300" y="5702300"/>
            <a:ext cx="115570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64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82745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Early College </a:t>
            </a:r>
            <a:r>
              <a:rPr lang="en-US" sz="5400" b="1" dirty="0" smtClean="0">
                <a:solidFill>
                  <a:srgbClr val="000000"/>
                </a:solidFill>
              </a:rPr>
              <a:t>| Career Tracks</a:t>
            </a:r>
            <a:endParaRPr lang="en-US" sz="54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sz="3600" dirty="0" smtClean="0"/>
              <a:t>Career Focused Courses</a:t>
            </a:r>
          </a:p>
          <a:p>
            <a:pPr lvl="2"/>
            <a:r>
              <a:rPr lang="en-US" sz="3200" dirty="0" smtClean="0"/>
              <a:t>Education </a:t>
            </a:r>
          </a:p>
          <a:p>
            <a:pPr lvl="2"/>
            <a:r>
              <a:rPr lang="en-US" sz="3200" dirty="0" smtClean="0"/>
              <a:t>Computer &amp; Information Science</a:t>
            </a:r>
          </a:p>
          <a:p>
            <a:pPr lvl="2"/>
            <a:r>
              <a:rPr lang="en-US" sz="3200" dirty="0" smtClean="0"/>
              <a:t>Technology &amp; Engineering</a:t>
            </a:r>
          </a:p>
          <a:p>
            <a:pPr lvl="2"/>
            <a:r>
              <a:rPr lang="en-US" sz="3200" dirty="0" smtClean="0"/>
              <a:t>Health </a:t>
            </a:r>
          </a:p>
          <a:p>
            <a:pPr lvl="1"/>
            <a:r>
              <a:rPr lang="en-US" sz="3600" dirty="0"/>
              <a:t>English 101 &amp; 102</a:t>
            </a:r>
          </a:p>
          <a:p>
            <a:pPr lvl="1"/>
            <a:r>
              <a:rPr lang="en-US" sz="3600" dirty="0"/>
              <a:t>Applied Math/Pre-Calculus/</a:t>
            </a:r>
            <a:r>
              <a:rPr lang="en-US" sz="3600" dirty="0" smtClean="0"/>
              <a:t>Calculus</a:t>
            </a:r>
          </a:p>
          <a:p>
            <a:pPr lvl="1"/>
            <a:endParaRPr lang="en-US" sz="3600" dirty="0" smtClean="0"/>
          </a:p>
          <a:p>
            <a:pPr marL="457200" lvl="1" indent="0">
              <a:buNone/>
            </a:pPr>
            <a:r>
              <a:rPr lang="en-US" sz="3200" i="1" dirty="0" smtClean="0"/>
              <a:t>** You will earn credit for both high school and college</a:t>
            </a:r>
          </a:p>
          <a:p>
            <a:pPr lvl="1"/>
            <a:endParaRPr lang="en-US" sz="3600" dirty="0"/>
          </a:p>
        </p:txBody>
      </p:sp>
      <p:pic>
        <p:nvPicPr>
          <p:cNvPr id="6146" name="Picture 2" descr="Image result for 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1825625"/>
            <a:ext cx="287655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6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640" y="508544"/>
            <a:ext cx="11710227" cy="96041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Projected Growth in Key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Industries in the Boston MSA, 2016 – 2023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32704" y="4625573"/>
            <a:ext cx="416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Retail trade: 2,760 jobs</a:t>
            </a:r>
            <a:endParaRPr lang="en-US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0634" y="6093769"/>
            <a:ext cx="109517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Source: </a:t>
            </a:r>
            <a:r>
              <a:rPr lang="en-US" sz="1100" dirty="0" smtClean="0">
                <a:solidFill>
                  <a:prstClr val="black"/>
                </a:solidFill>
                <a:latin typeface="Arial"/>
                <a:cs typeface="Arial"/>
              </a:rPr>
              <a:t>QCEW 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Employees, Non-QCEW Employees, Self-Employed &amp; Extended Proprietors - EMSI 2014.1 Class of Worker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2201333" y="254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062779391"/>
              </p:ext>
            </p:extLst>
          </p:nvPr>
        </p:nvGraphicFramePr>
        <p:xfrm>
          <a:off x="420685" y="1397000"/>
          <a:ext cx="11421620" cy="4491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024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776" y="434702"/>
            <a:ext cx="11267217" cy="96041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Industries with most job postings in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Lawrence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in the past 2 years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32704" y="4625573"/>
            <a:ext cx="4163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Retail trade: 2,760 jobs</a:t>
            </a:r>
            <a:endParaRPr lang="en-US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1" y="5888678"/>
            <a:ext cx="114469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/>
                <a:cs typeface="Arial"/>
              </a:rPr>
              <a:t>Source: </a:t>
            </a:r>
            <a:r>
              <a:rPr lang="en-US" sz="1200" dirty="0">
                <a:solidFill>
                  <a:srgbClr val="000000"/>
                </a:solidFill>
                <a:latin typeface="Arial"/>
                <a:ea typeface="Lucida Grande"/>
                <a:cs typeface="Arial"/>
              </a:rPr>
              <a:t>Labor Insight Jobs (Burning Glass Technologies)</a:t>
            </a:r>
            <a:endParaRPr lang="en-US" sz="12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201333" y="254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196508203"/>
              </p:ext>
            </p:extLst>
          </p:nvPr>
        </p:nvGraphicFramePr>
        <p:xfrm>
          <a:off x="1320800" y="1397000"/>
          <a:ext cx="9550400" cy="4491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728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5600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91592"/>
            <a:ext cx="10515600" cy="46853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200" b="1" dirty="0" smtClean="0"/>
              <a:t>Problem-solvers, Logical thinkers, Innovators</a:t>
            </a:r>
          </a:p>
          <a:p>
            <a:pPr marL="0" indent="0" algn="ctr">
              <a:buNone/>
            </a:pPr>
            <a:endParaRPr lang="en-US" sz="3200" b="1" dirty="0" smtClean="0"/>
          </a:p>
          <a:p>
            <a:pPr marL="0" indent="0" algn="ctr">
              <a:buNone/>
            </a:pPr>
            <a:r>
              <a:rPr lang="en-US" dirty="0" smtClean="0"/>
              <a:t>Engineers use science to solve problems in the real world. 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b="1" dirty="0" smtClean="0"/>
              <a:t>Careers and Median Income</a:t>
            </a:r>
            <a:r>
              <a:rPr lang="en-US" dirty="0" smtClean="0"/>
              <a:t>: Mechanical ($83, 590), Civil ($82,220), Electrical ($95,230), Environmental ($84,560), Computer ($111,730), Chemical ($98,340), Plastics ($96,023), Bioengineering ($86,950)</a:t>
            </a:r>
          </a:p>
          <a:p>
            <a:r>
              <a:rPr lang="en-US" b="1" dirty="0" smtClean="0"/>
              <a:t>Program Track: </a:t>
            </a:r>
            <a:r>
              <a:rPr lang="en-US" dirty="0" smtClean="0"/>
              <a:t>If you begin the Engineering program at NECC, you are able to transfer to: Merrimack College, UMass Lowell, University of Maine, UMass Amherst</a:t>
            </a:r>
            <a:endParaRPr lang="en-US" dirty="0"/>
          </a:p>
          <a:p>
            <a:r>
              <a:rPr lang="en-US" b="1" dirty="0"/>
              <a:t>Pre-Requisite</a:t>
            </a:r>
            <a:r>
              <a:rPr lang="en-US" dirty="0"/>
              <a:t>: Place into College Level Math (MAT 115 or higher) on the </a:t>
            </a:r>
            <a:r>
              <a:rPr lang="en-US" dirty="0" smtClean="0"/>
              <a:t>ACCUPLACER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4292" y="340046"/>
            <a:ext cx="2433045" cy="120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5245</TotalTime>
  <Words>1124</Words>
  <Application>Microsoft Office PowerPoint</Application>
  <PresentationFormat>Custom</PresentationFormat>
  <Paragraphs>164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Early College @ NECC </vt:lpstr>
      <vt:lpstr>Ms. Toribio | Early College Coordinator </vt:lpstr>
      <vt:lpstr>The Challenge We Face</vt:lpstr>
      <vt:lpstr>Early College |Benefits</vt:lpstr>
      <vt:lpstr>NECC | College Experience</vt:lpstr>
      <vt:lpstr>Early College | Career Tracks</vt:lpstr>
      <vt:lpstr>Projected Growth in Key Industries in the Boston MSA, 2016 – 2023</vt:lpstr>
      <vt:lpstr>Industries with most job postings in Lawrence in the past 2 years</vt:lpstr>
      <vt:lpstr>Engineering</vt:lpstr>
      <vt:lpstr>  Computer &amp; Information Science  </vt:lpstr>
      <vt:lpstr>Health Careers</vt:lpstr>
      <vt:lpstr>Education</vt:lpstr>
      <vt:lpstr>ACCUPLACER |Results and Data</vt:lpstr>
      <vt:lpstr>ACCUPLACER |Selecting Your Pathway</vt:lpstr>
      <vt:lpstr>Early College | Program Details</vt:lpstr>
      <vt:lpstr>Early College | Calendar</vt:lpstr>
      <vt:lpstr>Joining the Program</vt:lpstr>
      <vt:lpstr>Student Parent Agreement</vt:lpstr>
      <vt:lpstr>Questions?</vt:lpstr>
      <vt:lpstr>Contact Information</vt:lpstr>
    </vt:vector>
  </TitlesOfParts>
  <Company>Lawrence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College</dc:title>
  <dc:creator>Loris Toribio</dc:creator>
  <cp:lastModifiedBy>Odanis Hernandez</cp:lastModifiedBy>
  <cp:revision>97</cp:revision>
  <dcterms:created xsi:type="dcterms:W3CDTF">2016-10-24T19:30:58Z</dcterms:created>
  <dcterms:modified xsi:type="dcterms:W3CDTF">2017-08-16T16:30:28Z</dcterms:modified>
</cp:coreProperties>
</file>